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25" r:id="rId2"/>
    <p:sldId id="345" r:id="rId3"/>
    <p:sldId id="361" r:id="rId4"/>
    <p:sldId id="354" r:id="rId5"/>
    <p:sldId id="329" r:id="rId6"/>
    <p:sldId id="353" r:id="rId7"/>
    <p:sldId id="330" r:id="rId8"/>
    <p:sldId id="355" r:id="rId9"/>
    <p:sldId id="331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63" r:id="rId18"/>
    <p:sldId id="341" r:id="rId19"/>
    <p:sldId id="340" r:id="rId20"/>
    <p:sldId id="343" r:id="rId21"/>
    <p:sldId id="365" r:id="rId22"/>
    <p:sldId id="344" r:id="rId23"/>
    <p:sldId id="346" r:id="rId24"/>
    <p:sldId id="347" r:id="rId25"/>
    <p:sldId id="348" r:id="rId26"/>
    <p:sldId id="349" r:id="rId27"/>
    <p:sldId id="350" r:id="rId28"/>
    <p:sldId id="351" r:id="rId29"/>
    <p:sldId id="359" r:id="rId30"/>
    <p:sldId id="357" r:id="rId31"/>
    <p:sldId id="358" r:id="rId32"/>
    <p:sldId id="352" r:id="rId33"/>
    <p:sldId id="332" r:id="rId34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0" autoAdjust="0"/>
    <p:restoredTop sz="94600" autoAdjust="0"/>
  </p:normalViewPr>
  <p:slideViewPr>
    <p:cSldViewPr>
      <p:cViewPr varScale="1">
        <p:scale>
          <a:sx n="110" d="100"/>
          <a:sy n="110" d="100"/>
        </p:scale>
        <p:origin x="16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896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228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>
                <a:solidFill>
                  <a:prstClr val="black"/>
                </a:solidFill>
              </a:rPr>
              <a:t>©Grupo GppCom@DCO-UFRN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>
                <a:solidFill>
                  <a:prstClr val="black"/>
                </a:solidFill>
              </a:rPr>
              <a:t>31/03/2011</a:t>
            </a:r>
          </a:p>
        </p:txBody>
      </p:sp>
    </p:spTree>
    <p:extLst>
      <p:ext uri="{BB962C8B-B14F-4D97-AF65-F5344CB8AC3E}">
        <p14:creationId xmlns:p14="http://schemas.microsoft.com/office/powerpoint/2010/main" val="765793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471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45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767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02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36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20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85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18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5EFA9-A741-46AB-8557-ED62BC726E33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7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BR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www.wireshark.org/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o.ct.ufrn.br/docs/Grupo_GppComv14.pdf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ools.ietf.org/html/rfc79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Hands-On 01:</a:t>
            </a:r>
            <a:r>
              <a:rPr lang="pt-B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 Introdução ao </a:t>
            </a:r>
            <a:r>
              <a:rPr lang="pt-BR" sz="28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ns-3</a:t>
            </a:r>
            <a:endParaRPr lang="pt-B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Guilherme </a:t>
            </a: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Oliveira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 err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Malco</a:t>
            </a: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 Dantas</a:t>
            </a:r>
            <a:endParaRPr lang="pt-BR" sz="24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 err="1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</a:t>
            </a:r>
            <a:r>
              <a:rPr lang="pt-BR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/DCO/UFRN</a:t>
            </a:r>
            <a:endParaRPr lang="pt-BR" sz="24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</a:t>
            </a:r>
            <a:r>
              <a:rPr lang="pt-BR" sz="1600" b="1">
                <a:solidFill>
                  <a:srgbClr val="1F497D">
                    <a:lumMod val="75000"/>
                  </a:srgbClr>
                </a:solidFill>
                <a:latin typeface="Times New Roman"/>
              </a:rPr>
              <a:t>, </a:t>
            </a:r>
            <a:r>
              <a:rPr lang="pt-BR" sz="1600" b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25/07/2018</a:t>
            </a:r>
            <a:endParaRPr lang="pt-BR" sz="1600" b="1" dirty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Definindo as bibliotecas que serão utilizadas;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Definindo um </a:t>
            </a:r>
            <a:r>
              <a:rPr lang="pt-BR" sz="2400" dirty="0" err="1"/>
              <a:t>namespace</a:t>
            </a:r>
            <a:r>
              <a:rPr lang="pt-BR" sz="2400" dirty="0"/>
              <a:t> ns3;</a:t>
            </a:r>
          </a:p>
          <a:p>
            <a:r>
              <a:rPr lang="pt-BR" sz="2400" dirty="0"/>
              <a:t>Habilitando mensagens de registro.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" y="1484784"/>
            <a:ext cx="4339187" cy="115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2" y="4221088"/>
            <a:ext cx="515577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0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Mensagens de registro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sistema de mensagens de registro é utilizado para depurar informações, alertas, mensagens de erros ou para mostrar qualquer informação dos scripts ou modelos.</a:t>
            </a:r>
          </a:p>
          <a:p>
            <a:r>
              <a:rPr lang="pt-BR" sz="2400" dirty="0"/>
              <a:t>Podem ser do tipo:</a:t>
            </a:r>
          </a:p>
          <a:p>
            <a:pPr lvl="1"/>
            <a:r>
              <a:rPr lang="pt-BR" sz="2000" b="1" dirty="0"/>
              <a:t>NS LOG ERROR:</a:t>
            </a:r>
            <a:r>
              <a:rPr lang="pt-BR" sz="2000" dirty="0"/>
              <a:t> registra mensagens de erro;</a:t>
            </a:r>
          </a:p>
          <a:p>
            <a:pPr lvl="1"/>
            <a:r>
              <a:rPr lang="pt-BR" sz="2000" b="1" dirty="0"/>
              <a:t>NS LOG WARN:</a:t>
            </a:r>
            <a:r>
              <a:rPr lang="pt-BR" sz="2000" dirty="0"/>
              <a:t> registra mensagens de alertas;</a:t>
            </a:r>
          </a:p>
          <a:p>
            <a:pPr lvl="1"/>
            <a:r>
              <a:rPr lang="pt-BR" sz="2000" b="1" dirty="0"/>
              <a:t>NS LOG DEBUG:</a:t>
            </a:r>
            <a:r>
              <a:rPr lang="pt-BR" sz="2000" dirty="0"/>
              <a:t> registra mensagens mais raras, mensagens de depuração </a:t>
            </a:r>
            <a:r>
              <a:rPr lang="pt-BR" sz="2000" dirty="0" err="1"/>
              <a:t>ad-hoc</a:t>
            </a:r>
            <a:r>
              <a:rPr lang="pt-BR" sz="2000" dirty="0"/>
              <a:t>;</a:t>
            </a:r>
          </a:p>
          <a:p>
            <a:pPr lvl="1"/>
            <a:r>
              <a:rPr lang="pt-BR" sz="2000" b="1" dirty="0"/>
              <a:t>NS LOG INFO:</a:t>
            </a:r>
            <a:r>
              <a:rPr lang="pt-BR" sz="2000" dirty="0"/>
              <a:t> registra mensagens informativas sobre o progresso do programa;</a:t>
            </a:r>
          </a:p>
          <a:p>
            <a:pPr lvl="1"/>
            <a:r>
              <a:rPr lang="pt-BR" sz="2000" b="1" dirty="0"/>
              <a:t>NS LOG FUNCTION:</a:t>
            </a:r>
            <a:r>
              <a:rPr lang="pt-BR" sz="2000" dirty="0"/>
              <a:t> registra mensagens descrevendo cada função chamada;</a:t>
            </a:r>
          </a:p>
          <a:p>
            <a:pPr lvl="1"/>
            <a:r>
              <a:rPr lang="pt-BR" sz="2000" b="1" dirty="0"/>
              <a:t>NS LOG LOGIC:</a:t>
            </a:r>
            <a:r>
              <a:rPr lang="pt-BR" sz="2000" dirty="0"/>
              <a:t> registra mensagens que descrevem o fluxo lógico dentro de uma função.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51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Definindo o menor tempo que pode ser representado;</a:t>
            </a:r>
          </a:p>
          <a:p>
            <a:r>
              <a:rPr lang="pt-BR" sz="2400" dirty="0"/>
              <a:t>Definindo o nível de mensagens de registro a serem mostradas.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6623801" cy="122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3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dos nós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 smtClean="0"/>
          </a:p>
          <a:p>
            <a:r>
              <a:rPr lang="pt-BR" sz="2400" dirty="0" smtClean="0"/>
              <a:t>Através </a:t>
            </a:r>
            <a:r>
              <a:rPr lang="pt-BR" sz="2400" dirty="0"/>
              <a:t>da classe </a:t>
            </a:r>
            <a:r>
              <a:rPr lang="pt-BR" sz="2400" dirty="0" err="1"/>
              <a:t>NodeContainer</a:t>
            </a:r>
            <a:r>
              <a:rPr lang="pt-BR" sz="2400" dirty="0"/>
              <a:t> instanciamos o objeto </a:t>
            </a:r>
            <a:r>
              <a:rPr lang="pt-BR" sz="2400" dirty="0" smtClean="0"/>
              <a:t>nodes;</a:t>
            </a:r>
            <a:endParaRPr lang="pt-BR" sz="2400" dirty="0"/>
          </a:p>
          <a:p>
            <a:r>
              <a:rPr lang="pt-BR" sz="2400" dirty="0"/>
              <a:t>O assistente </a:t>
            </a:r>
            <a:r>
              <a:rPr lang="pt-BR" sz="2400" dirty="0" err="1"/>
              <a:t>NodeContainer</a:t>
            </a:r>
            <a:r>
              <a:rPr lang="pt-BR" sz="2400" dirty="0"/>
              <a:t> fornece uma forma conveniente de acessar todos os nós;</a:t>
            </a:r>
          </a:p>
          <a:p>
            <a:r>
              <a:rPr lang="pt-BR" sz="2400" dirty="0"/>
              <a:t>Utilizamos o método .</a:t>
            </a:r>
            <a:r>
              <a:rPr lang="pt-BR" sz="2400" dirty="0" err="1" smtClean="0"/>
              <a:t>Create</a:t>
            </a:r>
            <a:r>
              <a:rPr lang="pt-BR" sz="2400" dirty="0" smtClean="0"/>
              <a:t>() </a:t>
            </a:r>
            <a:r>
              <a:rPr lang="pt-BR" sz="2400" dirty="0"/>
              <a:t>para a criação dos dois nós.</a:t>
            </a:r>
          </a:p>
          <a:p>
            <a:endParaRPr lang="pt-B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2422554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19" y="4001991"/>
            <a:ext cx="5249354" cy="23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Point </a:t>
            </a:r>
            <a:r>
              <a:rPr lang="pt-BR" dirty="0" err="1"/>
              <a:t>to</a:t>
            </a:r>
            <a:r>
              <a:rPr lang="pt-BR" dirty="0"/>
              <a:t> point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O assistente de topologia acopla os conceitos de </a:t>
            </a:r>
            <a:r>
              <a:rPr lang="pt-BR" sz="2400" dirty="0" err="1"/>
              <a:t>NetDevice</a:t>
            </a:r>
            <a:r>
              <a:rPr lang="pt-BR" sz="2400" dirty="0"/>
              <a:t> e </a:t>
            </a:r>
            <a:r>
              <a:rPr lang="pt-BR" sz="2400" dirty="0" err="1"/>
              <a:t>Channel</a:t>
            </a:r>
            <a:r>
              <a:rPr lang="pt-BR" sz="2400" dirty="0"/>
              <a:t> em um simples </a:t>
            </a:r>
            <a:r>
              <a:rPr lang="pt-BR" sz="2400" dirty="0" err="1"/>
              <a:t>PointToPointHelper</a:t>
            </a:r>
            <a:r>
              <a:rPr lang="pt-BR" sz="2400" dirty="0"/>
              <a:t>;</a:t>
            </a:r>
          </a:p>
          <a:p>
            <a:r>
              <a:rPr lang="pt-BR" sz="2400" dirty="0" smtClean="0"/>
              <a:t>Instanciamos um objeto </a:t>
            </a:r>
            <a:r>
              <a:rPr lang="pt-BR" sz="2400" dirty="0" err="1"/>
              <a:t>PointToPointHelper</a:t>
            </a:r>
            <a:r>
              <a:rPr lang="pt-BR" sz="2400" dirty="0"/>
              <a:t>;</a:t>
            </a:r>
          </a:p>
          <a:p>
            <a:r>
              <a:rPr lang="pt-BR" sz="2400" dirty="0"/>
              <a:t>São configurados </a:t>
            </a:r>
            <a:r>
              <a:rPr lang="pt-BR" sz="2400" dirty="0" smtClean="0"/>
              <a:t>o </a:t>
            </a:r>
            <a:r>
              <a:rPr lang="pt-BR" sz="2400" dirty="0" err="1" smtClean="0"/>
              <a:t>DataRate</a:t>
            </a:r>
            <a:r>
              <a:rPr lang="pt-BR" sz="2400" dirty="0" smtClean="0"/>
              <a:t> </a:t>
            </a:r>
            <a:r>
              <a:rPr lang="pt-BR" sz="2400" dirty="0"/>
              <a:t>(</a:t>
            </a:r>
            <a:r>
              <a:rPr lang="pt-BR" sz="2400" dirty="0" err="1"/>
              <a:t>NetDevice</a:t>
            </a:r>
            <a:r>
              <a:rPr lang="pt-BR" sz="2400" dirty="0"/>
              <a:t>) e </a:t>
            </a:r>
            <a:r>
              <a:rPr lang="pt-BR" sz="2400" dirty="0" err="1"/>
              <a:t>Delay</a:t>
            </a:r>
            <a:r>
              <a:rPr lang="pt-BR" sz="2400" dirty="0"/>
              <a:t> (</a:t>
            </a:r>
            <a:r>
              <a:rPr lang="pt-BR" sz="2400" dirty="0" err="1"/>
              <a:t>Channel</a:t>
            </a:r>
            <a:r>
              <a:rPr lang="pt-BR" sz="2400" dirty="0"/>
              <a:t>).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2690"/>
            <a:ext cx="6957211" cy="71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36" y="4653136"/>
            <a:ext cx="2881552" cy="13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NetDevice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Instanciamos um objeto </a:t>
            </a:r>
            <a:r>
              <a:rPr lang="pt-BR" sz="2400" dirty="0" err="1" smtClean="0"/>
              <a:t>NetDeviceContainer</a:t>
            </a:r>
            <a:r>
              <a:rPr lang="pt-BR" sz="2400" dirty="0"/>
              <a:t>; </a:t>
            </a:r>
          </a:p>
          <a:p>
            <a:r>
              <a:rPr lang="pt-BR" sz="2400" dirty="0"/>
              <a:t>Associamos o objeto </a:t>
            </a:r>
            <a:r>
              <a:rPr lang="pt-BR" sz="2400" dirty="0" err="1"/>
              <a:t>pointTopoint</a:t>
            </a:r>
            <a:r>
              <a:rPr lang="pt-BR" sz="2400" dirty="0"/>
              <a:t> aos nós criados.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3672408" cy="50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18" y="3573016"/>
            <a:ext cx="5400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5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Internet e </a:t>
            </a:r>
            <a:r>
              <a:rPr lang="pt-BR" dirty="0" smtClean="0"/>
              <a:t>Endereçamento (1/2)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Instanciamos um objeto </a:t>
            </a:r>
            <a:r>
              <a:rPr lang="pt-BR" sz="2400" dirty="0" err="1" smtClean="0"/>
              <a:t>InternetStackHelper</a:t>
            </a:r>
            <a:r>
              <a:rPr lang="pt-BR" sz="2400" dirty="0"/>
              <a:t>;</a:t>
            </a:r>
          </a:p>
          <a:p>
            <a:pPr lvl="1"/>
            <a:r>
              <a:rPr lang="pt-BR" sz="2000" dirty="0"/>
              <a:t>Abstração da pilha da </a:t>
            </a:r>
            <a:r>
              <a:rPr lang="pt-BR" sz="2000" dirty="0" smtClean="0"/>
              <a:t>Internet</a:t>
            </a:r>
            <a:r>
              <a:rPr lang="pt-BR" sz="2000" dirty="0"/>
              <a:t>;</a:t>
            </a:r>
          </a:p>
          <a:p>
            <a:r>
              <a:rPr lang="pt-BR" sz="2400" dirty="0"/>
              <a:t>Instalamos </a:t>
            </a:r>
            <a:r>
              <a:rPr lang="pt-BR" sz="2400" dirty="0" smtClean="0"/>
              <a:t>a </a:t>
            </a:r>
            <a:r>
              <a:rPr lang="pt-BR" sz="2400" dirty="0" err="1"/>
              <a:t>stack</a:t>
            </a:r>
            <a:r>
              <a:rPr lang="pt-BR" sz="2400" dirty="0"/>
              <a:t> nos nós;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Utilizamos o </a:t>
            </a:r>
            <a:r>
              <a:rPr lang="pt-BR" sz="2400" dirty="0"/>
              <a:t>assistente de endereçamento IPv4;</a:t>
            </a:r>
          </a:p>
          <a:p>
            <a:r>
              <a:rPr lang="pt-BR" sz="2400" dirty="0" smtClean="0"/>
              <a:t>Utilizamos o </a:t>
            </a:r>
            <a:r>
              <a:rPr lang="pt-BR" sz="2400" dirty="0"/>
              <a:t>método .</a:t>
            </a:r>
            <a:r>
              <a:rPr lang="pt-BR" sz="2400" dirty="0" err="1" smtClean="0"/>
              <a:t>SetBase</a:t>
            </a:r>
            <a:r>
              <a:rPr lang="pt-BR" sz="2400" dirty="0" smtClean="0"/>
              <a:t>() </a:t>
            </a:r>
            <a:r>
              <a:rPr lang="pt-BR" sz="2400" dirty="0"/>
              <a:t>para configurar o endereço IP e a máscara de rede;</a:t>
            </a:r>
          </a:p>
          <a:p>
            <a:r>
              <a:rPr lang="pt-BR" sz="2400" dirty="0" smtClean="0"/>
              <a:t>Associamos o endereço </a:t>
            </a:r>
            <a:r>
              <a:rPr lang="pt-BR" sz="2400" dirty="0"/>
              <a:t>IP e </a:t>
            </a:r>
            <a:r>
              <a:rPr lang="pt-BR" sz="2400" dirty="0" smtClean="0"/>
              <a:t>máscara </a:t>
            </a:r>
            <a:r>
              <a:rPr lang="pt-BR" sz="2400" dirty="0"/>
              <a:t>de rede aos </a:t>
            </a:r>
            <a:r>
              <a:rPr lang="pt-BR" sz="2400" dirty="0" err="1"/>
              <a:t>devices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293792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6" y="3573016"/>
            <a:ext cx="54715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5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Internet e </a:t>
            </a:r>
            <a:r>
              <a:rPr lang="pt-BR" dirty="0" smtClean="0"/>
              <a:t>Endereçamento (2/2)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281" y="2461419"/>
            <a:ext cx="5457825" cy="2438400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(1/3)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Serão utilizadas duas especializações da </a:t>
            </a:r>
            <a:r>
              <a:rPr lang="pt-BR" sz="2400" dirty="0" smtClean="0"/>
              <a:t>classe </a:t>
            </a:r>
            <a:r>
              <a:rPr lang="pt-BR" sz="2400" dirty="0" err="1" smtClean="0"/>
              <a:t>Application</a:t>
            </a:r>
            <a:r>
              <a:rPr lang="pt-BR" sz="2400" dirty="0" smtClean="0"/>
              <a:t>:</a:t>
            </a:r>
          </a:p>
          <a:p>
            <a:pPr lvl="1"/>
            <a:r>
              <a:rPr lang="pt-BR" sz="2000" dirty="0" err="1" smtClean="0"/>
              <a:t>UdpEchoServerApplication</a:t>
            </a:r>
            <a:r>
              <a:rPr lang="pt-BR" sz="2000" dirty="0" smtClean="0"/>
              <a:t>;</a:t>
            </a:r>
          </a:p>
          <a:p>
            <a:pPr lvl="1"/>
            <a:r>
              <a:rPr lang="pt-BR" sz="2000" dirty="0" err="1" smtClean="0"/>
              <a:t>UdpEchoClientApplication</a:t>
            </a:r>
            <a:r>
              <a:rPr lang="pt-BR" sz="20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(2/3)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 err="1"/>
              <a:t>UdpEchoServerHelper</a:t>
            </a:r>
            <a:endParaRPr lang="pt-BR" sz="2800" b="1" dirty="0"/>
          </a:p>
          <a:p>
            <a:pPr lvl="1"/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Instanciamos um objeto </a:t>
            </a:r>
            <a:r>
              <a:rPr lang="pt-BR" sz="2400" dirty="0" err="1" smtClean="0"/>
              <a:t>UdpEchoServerApplication</a:t>
            </a:r>
            <a:r>
              <a:rPr lang="pt-BR" sz="2400" dirty="0"/>
              <a:t>;</a:t>
            </a:r>
          </a:p>
          <a:p>
            <a:pPr lvl="1"/>
            <a:r>
              <a:rPr lang="pt-BR" sz="2000" dirty="0"/>
              <a:t>A aplicação utilizará a porta 9;</a:t>
            </a:r>
          </a:p>
          <a:p>
            <a:r>
              <a:rPr lang="pt-BR" sz="2400" dirty="0"/>
              <a:t>Utiliza-se o método .</a:t>
            </a:r>
            <a:r>
              <a:rPr lang="pt-BR" sz="2400" dirty="0" err="1" smtClean="0"/>
              <a:t>Get</a:t>
            </a:r>
            <a:r>
              <a:rPr lang="pt-BR" sz="2400" dirty="0" smtClean="0"/>
              <a:t>() </a:t>
            </a:r>
            <a:r>
              <a:rPr lang="pt-BR" sz="2400" dirty="0"/>
              <a:t>para obter o nó 1 (servidor) e o método .</a:t>
            </a:r>
            <a:r>
              <a:rPr lang="pt-BR" sz="2400" dirty="0" err="1" smtClean="0"/>
              <a:t>Install</a:t>
            </a:r>
            <a:r>
              <a:rPr lang="pt-BR" sz="2400" dirty="0" smtClean="0"/>
              <a:t>() </a:t>
            </a:r>
            <a:r>
              <a:rPr lang="pt-BR" sz="2400" dirty="0"/>
              <a:t>para instalar a aplicação </a:t>
            </a:r>
            <a:r>
              <a:rPr lang="pt-BR" sz="2400" dirty="0" smtClean="0"/>
              <a:t>no referido nó;</a:t>
            </a:r>
            <a:endParaRPr lang="pt-BR" sz="2400" dirty="0"/>
          </a:p>
          <a:p>
            <a:pPr lvl="1"/>
            <a:r>
              <a:rPr lang="pt-BR" sz="2000" dirty="0"/>
              <a:t>Aplicação </a:t>
            </a:r>
            <a:r>
              <a:rPr lang="pt-BR" sz="2000" dirty="0" smtClean="0"/>
              <a:t>começará </a:t>
            </a:r>
            <a:r>
              <a:rPr lang="pt-BR" sz="2000" dirty="0"/>
              <a:t>em 1 segundo e </a:t>
            </a:r>
            <a:r>
              <a:rPr lang="pt-BR" sz="2000" dirty="0" smtClean="0"/>
              <a:t>terminará </a:t>
            </a:r>
            <a:r>
              <a:rPr lang="pt-BR" sz="2000" dirty="0"/>
              <a:t>em 10 segundos.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5" y="1538672"/>
            <a:ext cx="676106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88" y="4725144"/>
            <a:ext cx="3864472" cy="17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</a:t>
            </a:r>
            <a:r>
              <a:rPr lang="pt-BR" dirty="0" err="1"/>
              <a:t>hands-on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Primeiros passos com o </a:t>
            </a:r>
            <a:r>
              <a:rPr lang="pt-BR" sz="2400" dirty="0" smtClean="0"/>
              <a:t>ns-3</a:t>
            </a:r>
            <a:r>
              <a:rPr lang="pt-BR" sz="2400" dirty="0"/>
              <a:t>;</a:t>
            </a:r>
          </a:p>
          <a:p>
            <a:r>
              <a:rPr lang="pt-BR" sz="2400" dirty="0"/>
              <a:t>Identificação de algumas partes funcionais do simulador (nó, canal, entre outros);</a:t>
            </a:r>
          </a:p>
          <a:p>
            <a:r>
              <a:rPr lang="pt-BR" sz="2400" dirty="0" smtClean="0"/>
              <a:t>Criação </a:t>
            </a:r>
            <a:r>
              <a:rPr lang="pt-BR" sz="2400" dirty="0"/>
              <a:t>passo-a-passo de uma rede cliente-servidor simples.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4365104"/>
            <a:ext cx="3695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(3/3)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 err="1"/>
              <a:t>UdpEchoClientHelper</a:t>
            </a:r>
            <a:endParaRPr lang="pt-BR" sz="2400" b="1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 smtClean="0"/>
              <a:t>Além de instanciarmos o cliente, precisamos </a:t>
            </a:r>
            <a:r>
              <a:rPr lang="pt-BR" sz="2400" dirty="0"/>
              <a:t>das seguintes configurações:</a:t>
            </a:r>
          </a:p>
          <a:p>
            <a:pPr lvl="1"/>
            <a:r>
              <a:rPr lang="pt-BR" sz="2000" dirty="0"/>
              <a:t>Utilizar a porta 9 para envio dos pacotes e obter a interface do servidor </a:t>
            </a:r>
            <a:r>
              <a:rPr lang="pt-BR" sz="2000" dirty="0" smtClean="0"/>
              <a:t>(nó 1) através </a:t>
            </a:r>
            <a:r>
              <a:rPr lang="pt-BR" sz="2000" dirty="0"/>
              <a:t>do método .</a:t>
            </a:r>
            <a:r>
              <a:rPr lang="pt-BR" sz="2000" dirty="0" err="1" smtClean="0"/>
              <a:t>GetAddress</a:t>
            </a:r>
            <a:r>
              <a:rPr lang="pt-BR" sz="2000" dirty="0" smtClean="0"/>
              <a:t>();</a:t>
            </a:r>
            <a:endParaRPr lang="pt-BR" sz="2000" dirty="0"/>
          </a:p>
          <a:p>
            <a:pPr lvl="1"/>
            <a:r>
              <a:rPr lang="pt-BR" sz="2000" dirty="0"/>
              <a:t>Configurar os atributos: "</a:t>
            </a:r>
            <a:r>
              <a:rPr lang="pt-BR" sz="2000" dirty="0" err="1"/>
              <a:t>MaxPackets</a:t>
            </a:r>
            <a:r>
              <a:rPr lang="pt-BR" sz="2000" dirty="0"/>
              <a:t>", "</a:t>
            </a:r>
            <a:r>
              <a:rPr lang="pt-BR" sz="2000" dirty="0" err="1"/>
              <a:t>Interval</a:t>
            </a:r>
            <a:r>
              <a:rPr lang="pt-BR" sz="2000" dirty="0"/>
              <a:t>", "</a:t>
            </a:r>
            <a:r>
              <a:rPr lang="pt-BR" sz="2000" dirty="0" err="1"/>
              <a:t>PacketSize</a:t>
            </a:r>
            <a:r>
              <a:rPr lang="pt-BR" sz="2000" dirty="0"/>
              <a:t>“;</a:t>
            </a:r>
          </a:p>
          <a:p>
            <a:endParaRPr lang="pt-BR" sz="2400" dirty="0"/>
          </a:p>
          <a:p>
            <a:endParaRPr lang="pt-BR" sz="2400" dirty="0" smtClean="0"/>
          </a:p>
          <a:p>
            <a:r>
              <a:rPr lang="pt-BR" sz="2400" dirty="0" smtClean="0"/>
              <a:t>Utilizamos o </a:t>
            </a:r>
            <a:r>
              <a:rPr lang="pt-BR" sz="2400" dirty="0"/>
              <a:t>método .</a:t>
            </a:r>
            <a:r>
              <a:rPr lang="pt-BR" sz="2400" dirty="0" err="1" smtClean="0"/>
              <a:t>Get</a:t>
            </a:r>
            <a:r>
              <a:rPr lang="pt-BR" sz="2400" dirty="0" smtClean="0"/>
              <a:t>() </a:t>
            </a:r>
            <a:r>
              <a:rPr lang="pt-BR" sz="2400" dirty="0"/>
              <a:t>para obter o nó 0 (cliente) e o método .</a:t>
            </a:r>
            <a:r>
              <a:rPr lang="pt-BR" sz="2400" dirty="0" err="1" smtClean="0"/>
              <a:t>Install</a:t>
            </a:r>
            <a:r>
              <a:rPr lang="pt-BR" sz="2400" dirty="0" smtClean="0"/>
              <a:t>() </a:t>
            </a:r>
            <a:r>
              <a:rPr lang="pt-BR" sz="2400" dirty="0"/>
              <a:t>para </a:t>
            </a:r>
            <a:r>
              <a:rPr lang="pt-BR" sz="2400" dirty="0" smtClean="0"/>
              <a:t>instalar a </a:t>
            </a:r>
            <a:r>
              <a:rPr lang="pt-BR" sz="2400" dirty="0"/>
              <a:t>aplicação </a:t>
            </a:r>
            <a:r>
              <a:rPr lang="pt-BR" sz="2400" dirty="0" smtClean="0"/>
              <a:t>no referido nó;</a:t>
            </a:r>
            <a:endParaRPr lang="pt-BR" sz="2400" dirty="0"/>
          </a:p>
          <a:p>
            <a:pPr lvl="1"/>
            <a:r>
              <a:rPr lang="pt-BR" sz="2000" dirty="0"/>
              <a:t>Aplicação </a:t>
            </a:r>
            <a:r>
              <a:rPr lang="pt-BR" sz="2000" dirty="0" smtClean="0"/>
              <a:t>começará </a:t>
            </a:r>
            <a:r>
              <a:rPr lang="pt-BR" sz="2000" dirty="0"/>
              <a:t>em 2 segundos e </a:t>
            </a:r>
            <a:r>
              <a:rPr lang="pt-BR" sz="2000" dirty="0" smtClean="0"/>
              <a:t>terminará </a:t>
            </a:r>
            <a:r>
              <a:rPr lang="pt-BR" sz="2000" dirty="0"/>
              <a:t>em 10 segundos.</a:t>
            </a:r>
          </a:p>
          <a:p>
            <a:endParaRPr lang="pt-BR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2" y="1628800"/>
            <a:ext cx="636310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2" y="4437112"/>
            <a:ext cx="6480720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Representação final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205037"/>
            <a:ext cx="59531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Põe a simulação em execução;</a:t>
            </a:r>
          </a:p>
          <a:p>
            <a:r>
              <a:rPr lang="pt-BR" sz="2400" dirty="0"/>
              <a:t>Limpa a simulação;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Saída do terminal mostrando o resultado da simulação.</a:t>
            </a:r>
          </a:p>
          <a:p>
            <a:endParaRPr lang="pt-BR" sz="24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52370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9218" name="Picture 2" descr="https://lh5.googleusercontent.com/VHZ8S0jOK0pZ5Y7Xk0pItbvNHc7xNSxpN-zUBUbWR13rHGh7d2m9JoeznkHFV9sy7lfRs4fBEzrkJo1a-j6UHXY4P3nN_ec-yrXOUzxwx--52PPOqdhMYR_vgO66T0DqFk2ehIY-VA"/>
          <p:cNvPicPr>
            <a:picLocks noChangeAspect="1" noChangeArrowheads="1"/>
          </p:cNvPicPr>
          <p:nvPr/>
        </p:nvPicPr>
        <p:blipFill>
          <a:blip r:embed="rId3" cstate="print"/>
          <a:srcRect l="4611" r="46687" b="73301"/>
          <a:stretch>
            <a:fillRect/>
          </a:stretch>
        </p:blipFill>
        <p:spPr bwMode="auto">
          <a:xfrm>
            <a:off x="611560" y="3645024"/>
            <a:ext cx="6336704" cy="1953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61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Cada aplicação tem um número de porta único.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071678"/>
            <a:ext cx="7247758" cy="403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Portas do TCP e UDP (1/2)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NO TCP/IP as portas são fixas para identificar unicamente cada aplicação;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No </a:t>
            </a:r>
            <a:r>
              <a:rPr lang="pt-BR" sz="2400" dirty="0" smtClean="0"/>
              <a:t>ns-3</a:t>
            </a:r>
            <a:r>
              <a:rPr lang="pt-BR" sz="2400" dirty="0"/>
              <a:t>, as portas não são fixas;</a:t>
            </a:r>
          </a:p>
          <a:p>
            <a:pPr lvl="1"/>
            <a:r>
              <a:rPr lang="pt-BR" sz="2000" dirty="0"/>
              <a:t>No exemplo, o </a:t>
            </a:r>
            <a:r>
              <a:rPr lang="pt-BR" sz="2000" dirty="0" err="1"/>
              <a:t>echo</a:t>
            </a:r>
            <a:r>
              <a:rPr lang="pt-BR" sz="2000" dirty="0"/>
              <a:t> utilizou a</a:t>
            </a:r>
          </a:p>
          <a:p>
            <a:pPr lvl="1">
              <a:buNone/>
            </a:pPr>
            <a:r>
              <a:rPr lang="pt-BR" sz="2000" dirty="0"/>
              <a:t>porta </a:t>
            </a:r>
            <a:r>
              <a:rPr lang="pt-BR" sz="2000" dirty="0" smtClean="0"/>
              <a:t>9, quando </a:t>
            </a:r>
            <a:r>
              <a:rPr lang="pt-BR" sz="2000" dirty="0"/>
              <a:t>na </a:t>
            </a:r>
            <a:r>
              <a:rPr lang="pt-BR" sz="2000" dirty="0" smtClean="0"/>
              <a:t>realidade utiliza</a:t>
            </a:r>
            <a:endParaRPr lang="pt-BR" sz="2000" dirty="0"/>
          </a:p>
          <a:p>
            <a:pPr lvl="1">
              <a:buNone/>
            </a:pPr>
            <a:r>
              <a:rPr lang="pt-BR" sz="2000" dirty="0"/>
              <a:t>a porta 7;</a:t>
            </a:r>
          </a:p>
          <a:p>
            <a:r>
              <a:rPr lang="pt-BR" sz="2400" dirty="0"/>
              <a:t>Ao instanciar a aplicação, o número</a:t>
            </a:r>
          </a:p>
          <a:p>
            <a:pPr>
              <a:buNone/>
            </a:pPr>
            <a:r>
              <a:rPr lang="pt-BR" sz="2400" dirty="0"/>
              <a:t>da porta é escolhido arbitrariamente.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1428736"/>
            <a:ext cx="5072098" cy="224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3857628"/>
            <a:ext cx="3357586" cy="259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Portas do TCP e UDP (2/2)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/>
              <a:t>Servidor</a:t>
            </a:r>
          </a:p>
          <a:p>
            <a:r>
              <a:rPr lang="pt-BR" sz="2400" dirty="0"/>
              <a:t>Utiliza-se as portas estáticas (1 a 49151);</a:t>
            </a:r>
          </a:p>
          <a:p>
            <a:pPr lvl="1"/>
            <a:r>
              <a:rPr lang="pt-BR" sz="2000" dirty="0"/>
              <a:t>As aplicações são pré-definidas; </a:t>
            </a:r>
          </a:p>
          <a:p>
            <a:r>
              <a:rPr lang="pt-BR" sz="2400" dirty="0"/>
              <a:t>Um pacote que é direcionado para a porta 80 é sabido que ele pertence ao protocolo HTTP;</a:t>
            </a:r>
          </a:p>
          <a:p>
            <a:r>
              <a:rPr lang="pt-BR" sz="2400" dirty="0"/>
              <a:t>O pacote criado no </a:t>
            </a:r>
            <a:r>
              <a:rPr lang="pt-BR" sz="2400" dirty="0" smtClean="0"/>
              <a:t>ns-3 </a:t>
            </a:r>
            <a:r>
              <a:rPr lang="pt-BR" sz="2400" dirty="0"/>
              <a:t>com porta 80 deve ser visto como pacote HTTP (embora na realidade ele possa pertencer a outro protocolo); </a:t>
            </a:r>
          </a:p>
          <a:p>
            <a:pPr>
              <a:buNone/>
            </a:pPr>
            <a:r>
              <a:rPr lang="pt-BR" sz="2400" b="1" dirty="0"/>
              <a:t>Cliente</a:t>
            </a:r>
          </a:p>
          <a:p>
            <a:r>
              <a:rPr lang="pt-BR" sz="2400" dirty="0"/>
              <a:t>Utiliza-se as portas dinâmicas (49152 a 65535);</a:t>
            </a:r>
          </a:p>
          <a:p>
            <a:pPr lvl="1"/>
            <a:r>
              <a:rPr lang="pt-BR" sz="1800" dirty="0"/>
              <a:t>Elas não possuem uma aplicação pré-definida;</a:t>
            </a:r>
          </a:p>
          <a:p>
            <a:r>
              <a:rPr lang="pt-BR" sz="2400" dirty="0"/>
              <a:t>Por definição, não pode haver registro de portas neste intervalo dinâmico.</a:t>
            </a:r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Rastreamento usando o </a:t>
            </a:r>
            <a:r>
              <a:rPr lang="pt-BR" dirty="0" err="1"/>
              <a:t>pcap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PCAP é uma API que permite a captura de pacotes gerados no </a:t>
            </a:r>
            <a:r>
              <a:rPr lang="pt-BR" sz="2400" dirty="0" err="1"/>
              <a:t>ns</a:t>
            </a:r>
            <a:r>
              <a:rPr lang="pt-BR" sz="2400" dirty="0"/>
              <a:t>-3, gerando um arquivo com extensão “.</a:t>
            </a:r>
            <a:r>
              <a:rPr lang="pt-BR" sz="2400" dirty="0" err="1"/>
              <a:t>pcap</a:t>
            </a:r>
            <a:r>
              <a:rPr lang="pt-BR" sz="2400" dirty="0"/>
              <a:t>”;</a:t>
            </a:r>
          </a:p>
          <a:p>
            <a:pPr lvl="1"/>
            <a:r>
              <a:rPr lang="pt-BR" sz="2000" dirty="0"/>
              <a:t>Esse pacote pode ser analisado em programas como </a:t>
            </a:r>
            <a:r>
              <a:rPr lang="pt-BR" sz="2000" dirty="0" err="1"/>
              <a:t>Wireshark</a:t>
            </a:r>
            <a:r>
              <a:rPr lang="pt-BR" sz="2000" dirty="0"/>
              <a:t> e </a:t>
            </a:r>
            <a:r>
              <a:rPr lang="pt-BR" sz="2000" dirty="0" err="1"/>
              <a:t>Tcpdump</a:t>
            </a:r>
            <a:r>
              <a:rPr lang="pt-BR" sz="2000" dirty="0"/>
              <a:t>;</a:t>
            </a:r>
          </a:p>
          <a:p>
            <a:r>
              <a:rPr lang="pt-BR" sz="2400" dirty="0"/>
              <a:t>Nesse exemplo, o código </a:t>
            </a:r>
            <a:r>
              <a:rPr lang="pt-BR" sz="2400" dirty="0" smtClean="0"/>
              <a:t>utilizado para </a:t>
            </a:r>
            <a:r>
              <a:rPr lang="pt-BR" sz="2400" dirty="0"/>
              <a:t>habilitar o </a:t>
            </a:r>
            <a:r>
              <a:rPr lang="pt-BR" sz="2400" dirty="0" err="1" smtClean="0"/>
              <a:t>pcap</a:t>
            </a:r>
            <a:r>
              <a:rPr lang="pt-BR" sz="2400" dirty="0" smtClean="0"/>
              <a:t> deve </a:t>
            </a:r>
            <a:r>
              <a:rPr lang="pt-BR" sz="2400" dirty="0"/>
              <a:t>ser colocado em qualquer ponto do </a:t>
            </a:r>
            <a:r>
              <a:rPr lang="pt-BR" sz="2400" dirty="0" smtClean="0"/>
              <a:t>código, a partir da </a:t>
            </a:r>
            <a:r>
              <a:rPr lang="pt-BR" sz="2400" dirty="0"/>
              <a:t>criação do objeto </a:t>
            </a:r>
            <a:r>
              <a:rPr lang="pt-BR" sz="2400" dirty="0" err="1" smtClean="0"/>
              <a:t>pointToPoint</a:t>
            </a:r>
            <a:r>
              <a:rPr lang="pt-BR" sz="2400" dirty="0" smtClean="0"/>
              <a:t>:</a:t>
            </a:r>
            <a:endParaRPr lang="pt-BR" sz="2400" dirty="0"/>
          </a:p>
          <a:p>
            <a:pPr lvl="1"/>
            <a:r>
              <a:rPr lang="pt-BR" sz="2000" dirty="0" err="1"/>
              <a:t>pointToPoint</a:t>
            </a:r>
            <a:r>
              <a:rPr lang="pt-BR" sz="2000" dirty="0"/>
              <a:t>.</a:t>
            </a:r>
            <a:r>
              <a:rPr lang="pt-BR" sz="2000" dirty="0" err="1"/>
              <a:t>EnablePcapAll</a:t>
            </a:r>
            <a:r>
              <a:rPr lang="pt-BR" sz="2000" dirty="0"/>
              <a:t> (“</a:t>
            </a:r>
            <a:r>
              <a:rPr lang="pt-BR" sz="2000" dirty="0" err="1"/>
              <a:t>Example</a:t>
            </a:r>
            <a:r>
              <a:rPr lang="pt-BR" sz="2000" dirty="0"/>
              <a:t>");</a:t>
            </a:r>
          </a:p>
          <a:p>
            <a:pPr lvl="1"/>
            <a:r>
              <a:rPr lang="pt-BR" sz="2000" dirty="0"/>
              <a:t>Onde “</a:t>
            </a:r>
            <a:r>
              <a:rPr lang="pt-BR" sz="2000" dirty="0" err="1"/>
              <a:t>Example</a:t>
            </a:r>
            <a:r>
              <a:rPr lang="pt-BR" sz="2000" dirty="0"/>
              <a:t>” deve ser substituído pelo nome desejado de arquivo de saída, que será gerado na pasta do projeto;</a:t>
            </a:r>
          </a:p>
          <a:p>
            <a:r>
              <a:rPr lang="pt-BR" sz="2400" dirty="0"/>
              <a:t>São gerados dois arquivos de saída (“Example-0-0.pcap” e “Example-1-0.pcap”), com os registros de pacotes do 10.1.1.1 e </a:t>
            </a:r>
            <a:r>
              <a:rPr lang="pt-BR" sz="2400" dirty="0" smtClean="0"/>
              <a:t>10.1.1.2 respectivamente</a:t>
            </a:r>
            <a:r>
              <a:rPr lang="pt-BR" sz="2400" dirty="0"/>
              <a:t>.</a:t>
            </a:r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305800" cy="838200"/>
          </a:xfrm>
        </p:spPr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no </a:t>
            </a:r>
            <a:r>
              <a:rPr lang="pt-BR" dirty="0" err="1"/>
              <a:t>Wireshark</a:t>
            </a:r>
            <a:r>
              <a:rPr lang="pt-BR" dirty="0"/>
              <a:t> (1/5)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96752"/>
            <a:ext cx="8583488" cy="4752528"/>
          </a:xfrm>
        </p:spPr>
        <p:txBody>
          <a:bodyPr/>
          <a:lstStyle/>
          <a:p>
            <a:r>
              <a:rPr lang="pt-BR" sz="2400" dirty="0"/>
              <a:t>O </a:t>
            </a:r>
            <a:r>
              <a:rPr lang="pt-BR" sz="2400" dirty="0" err="1"/>
              <a:t>Wireshark</a:t>
            </a:r>
            <a:r>
              <a:rPr lang="pt-BR" sz="2400" dirty="0"/>
              <a:t> é um analisador de pacotes de</a:t>
            </a:r>
          </a:p>
          <a:p>
            <a:pPr>
              <a:buNone/>
            </a:pPr>
            <a:r>
              <a:rPr lang="pt-BR" sz="2400" dirty="0"/>
              <a:t>rede, que tem a pretensão de capturá-los e de</a:t>
            </a:r>
          </a:p>
          <a:p>
            <a:pPr>
              <a:buNone/>
            </a:pPr>
            <a:r>
              <a:rPr lang="pt-BR" sz="2400" dirty="0"/>
              <a:t>mostrar as informações destes pacotes</a:t>
            </a:r>
          </a:p>
          <a:p>
            <a:pPr>
              <a:buNone/>
            </a:pPr>
            <a:r>
              <a:rPr lang="pt-BR" sz="2400" dirty="0"/>
              <a:t>detalhadamente;</a:t>
            </a:r>
          </a:p>
          <a:p>
            <a:r>
              <a:rPr lang="pt-BR" sz="2400" dirty="0"/>
              <a:t>Instala-se o </a:t>
            </a:r>
            <a:r>
              <a:rPr lang="pt-BR" sz="2400" dirty="0" err="1"/>
              <a:t>Wireshark</a:t>
            </a:r>
            <a:r>
              <a:rPr lang="pt-BR" sz="2400" dirty="0"/>
              <a:t> através do </a:t>
            </a:r>
            <a:r>
              <a:rPr lang="pt-BR" sz="2400" dirty="0" smtClean="0"/>
              <a:t>código:</a:t>
            </a:r>
            <a:endParaRPr lang="pt-BR" sz="2400" dirty="0"/>
          </a:p>
          <a:p>
            <a:pPr lvl="1"/>
            <a:r>
              <a:rPr lang="pt-BR" sz="2000" dirty="0" err="1"/>
              <a:t>Sudo</a:t>
            </a:r>
            <a:r>
              <a:rPr lang="pt-BR" sz="2000" dirty="0"/>
              <a:t> </a:t>
            </a:r>
            <a:r>
              <a:rPr lang="pt-BR" sz="2000" dirty="0" err="1"/>
              <a:t>apt-get</a:t>
            </a:r>
            <a:r>
              <a:rPr lang="pt-BR" sz="2000" dirty="0"/>
              <a:t> </a:t>
            </a:r>
            <a:r>
              <a:rPr lang="pt-BR" sz="2000" dirty="0" err="1"/>
              <a:t>install</a:t>
            </a:r>
            <a:r>
              <a:rPr lang="pt-BR" sz="2000" dirty="0"/>
              <a:t> </a:t>
            </a:r>
            <a:r>
              <a:rPr lang="pt-BR" sz="2000" dirty="0" err="1"/>
              <a:t>wireshark</a:t>
            </a:r>
            <a:r>
              <a:rPr lang="pt-BR" sz="2000" dirty="0"/>
              <a:t>;</a:t>
            </a:r>
          </a:p>
          <a:p>
            <a:pPr lvl="1"/>
            <a:r>
              <a:rPr lang="pt-BR" sz="2000" dirty="0"/>
              <a:t>Também pode ser instalado entrando no site: </a:t>
            </a:r>
            <a:r>
              <a:rPr lang="pt-BR" sz="2000" dirty="0">
                <a:hlinkClick r:id="rId2"/>
              </a:rPr>
              <a:t>www.wireshark.org</a:t>
            </a:r>
            <a:r>
              <a:rPr lang="pt-BR" sz="2000" dirty="0"/>
              <a:t>;</a:t>
            </a:r>
          </a:p>
          <a:p>
            <a:r>
              <a:rPr lang="pt-BR" sz="2400" dirty="0"/>
              <a:t>Feito isso, é só abrir o arquivo .</a:t>
            </a:r>
            <a:r>
              <a:rPr lang="pt-BR" sz="2400" dirty="0" err="1"/>
              <a:t>pcap</a:t>
            </a:r>
            <a:r>
              <a:rPr lang="pt-BR" sz="2400" dirty="0"/>
              <a:t> no </a:t>
            </a:r>
            <a:r>
              <a:rPr lang="pt-BR" sz="2400" dirty="0" err="1"/>
              <a:t>Wireshark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endParaRPr lang="pt-BR" sz="2400" dirty="0"/>
          </a:p>
          <a:p>
            <a:pPr>
              <a:buNone/>
            </a:pPr>
            <a:endParaRPr lang="pt-BR" sz="2400" dirty="0"/>
          </a:p>
          <a:p>
            <a:endParaRPr lang="pt-BR" sz="2400" dirty="0"/>
          </a:p>
        </p:txBody>
      </p:sp>
      <p:pic>
        <p:nvPicPr>
          <p:cNvPr id="11" name="Imagem 10" descr="wireshar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2298" y="785794"/>
            <a:ext cx="2071702" cy="2071702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14536"/>
            <a:ext cx="8305800" cy="838200"/>
          </a:xfrm>
        </p:spPr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no </a:t>
            </a:r>
            <a:r>
              <a:rPr lang="pt-BR" dirty="0" err="1"/>
              <a:t>Wireshark</a:t>
            </a:r>
            <a:r>
              <a:rPr lang="pt-BR" dirty="0"/>
              <a:t> (2/5)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3074" name="Picture 2" descr="https://lh6.googleusercontent.com/VhcZVApdZ2U1m3Cna_QMRRAK9pNRzMCryLJGWPlxxBMRIwvIx4IYURyrPXKLEFgxsI4QCXxKKNbExD5qCto8D_BWSu4f-Qzj1kn9bTRk1vMxrtOD2LPpCE4FUAZ3ZFtmL6jtTynDHw"/>
          <p:cNvPicPr>
            <a:picLocks noChangeAspect="1" noChangeArrowheads="1"/>
          </p:cNvPicPr>
          <p:nvPr/>
        </p:nvPicPr>
        <p:blipFill>
          <a:blip r:embed="rId2" cstate="print"/>
          <a:srcRect b="3657"/>
          <a:stretch>
            <a:fillRect/>
          </a:stretch>
        </p:blipFill>
        <p:spPr bwMode="auto">
          <a:xfrm>
            <a:off x="251520" y="1484784"/>
            <a:ext cx="8568952" cy="46415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14536"/>
            <a:ext cx="8305800" cy="838200"/>
          </a:xfrm>
        </p:spPr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no </a:t>
            </a:r>
            <a:r>
              <a:rPr lang="pt-BR" dirty="0" err="1"/>
              <a:t>Wireshark</a:t>
            </a:r>
            <a:r>
              <a:rPr lang="pt-BR" dirty="0"/>
              <a:t> (3/5)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44034" name="Picture 2" descr="https://lh6.googleusercontent.com/jOmPHawiK-zKupanorUcP2QwPbbp71V-ufM7bIbQbNqChTgvIKL4yR8AqGcTGeWq93URvPbaScuDDdX4xXhsWvdszffYs95-JhbvbO2_MBrXUAF-FnBfJJLds9QTfh7Wj_BHFXjDLQ"/>
          <p:cNvPicPr>
            <a:picLocks noChangeAspect="1" noChangeArrowheads="1"/>
          </p:cNvPicPr>
          <p:nvPr/>
        </p:nvPicPr>
        <p:blipFill>
          <a:blip r:embed="rId2" cstate="print"/>
          <a:srcRect b="3826"/>
          <a:stretch>
            <a:fillRect/>
          </a:stretch>
        </p:blipFill>
        <p:spPr bwMode="auto">
          <a:xfrm>
            <a:off x="251520" y="1484784"/>
            <a:ext cx="8523027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ns-3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</a:rPr>
              <a:t>O ns-3 é um simulador de redes baseado em eventos discretos;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</a:rPr>
              <a:t>Foi desenvolvido especialmente para pesquisa e uso educacional;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</a:rPr>
              <a:t>O projeto teve início em 2006 e tem seu código aberto.</a:t>
            </a:r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51492" y="3224027"/>
            <a:ext cx="5361840" cy="306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8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14536"/>
            <a:ext cx="8305800" cy="838200"/>
          </a:xfrm>
        </p:spPr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no </a:t>
            </a:r>
            <a:r>
              <a:rPr lang="pt-BR" dirty="0" err="1"/>
              <a:t>Wireshark</a:t>
            </a:r>
            <a:r>
              <a:rPr lang="pt-BR" dirty="0"/>
              <a:t> (4/5)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46082" name="Picture 2" descr="https://lh6.googleusercontent.com/_bAJevnvR07dJvTV2EKTs-VCU-Vvnw7Hhr8Hy25XMKtXucFfy35Mj7TACAjF1Ur990ty-lCTXPai62dvCIY-HbuZz1xjzGT8hLOVZbop9woInO29GKaeM9JXpM-flkMqztF07bsyNg"/>
          <p:cNvPicPr>
            <a:picLocks noChangeAspect="1" noChangeArrowheads="1"/>
          </p:cNvPicPr>
          <p:nvPr/>
        </p:nvPicPr>
        <p:blipFill>
          <a:blip r:embed="rId2" cstate="print"/>
          <a:srcRect b="3932"/>
          <a:stretch>
            <a:fillRect/>
          </a:stretch>
        </p:blipFill>
        <p:spPr bwMode="auto">
          <a:xfrm>
            <a:off x="251520" y="1484784"/>
            <a:ext cx="8532440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14536"/>
            <a:ext cx="8305800" cy="838200"/>
          </a:xfrm>
        </p:spPr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no </a:t>
            </a:r>
            <a:r>
              <a:rPr lang="pt-BR" dirty="0" err="1"/>
              <a:t>Wireshark</a:t>
            </a:r>
            <a:r>
              <a:rPr lang="pt-BR" dirty="0"/>
              <a:t> (5/5)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45058" name="Picture 2" descr="https://lh6.googleusercontent.com/V4QwItEB2_q2gejmOJTryPfmYmcitmVSW7kWIBIYsLuy4CxZmkOrclLzHb66QCKbsWSsSqMVUKGP6lP-5FC0sdBUJ22SNYlPs4pOUlF0sQlIjdi9Y33GmNePPmhArwYs6E7mc8RtXA"/>
          <p:cNvPicPr>
            <a:picLocks noChangeAspect="1" noChangeArrowheads="1"/>
          </p:cNvPicPr>
          <p:nvPr/>
        </p:nvPicPr>
        <p:blipFill>
          <a:blip r:embed="rId2" cstate="print"/>
          <a:srcRect b="3660"/>
          <a:stretch>
            <a:fillRect/>
          </a:stretch>
        </p:blipFill>
        <p:spPr bwMode="auto">
          <a:xfrm>
            <a:off x="251520" y="1484784"/>
            <a:ext cx="8508336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Abrindo o .</a:t>
            </a:r>
            <a:r>
              <a:rPr lang="pt-BR" dirty="0" err="1"/>
              <a:t>pcap</a:t>
            </a:r>
            <a:r>
              <a:rPr lang="pt-BR" dirty="0"/>
              <a:t> </a:t>
            </a:r>
            <a:r>
              <a:rPr lang="pt-BR" dirty="0" smtClean="0"/>
              <a:t>no </a:t>
            </a:r>
            <a:r>
              <a:rPr lang="pt-BR" dirty="0" err="1" smtClean="0"/>
              <a:t>tcpdump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O </a:t>
            </a:r>
            <a:r>
              <a:rPr lang="pt-BR" sz="2400" dirty="0" err="1" smtClean="0"/>
              <a:t>tcpdump</a:t>
            </a:r>
            <a:r>
              <a:rPr lang="pt-BR" sz="2400" dirty="0" smtClean="0"/>
              <a:t> </a:t>
            </a:r>
            <a:r>
              <a:rPr lang="pt-BR" sz="2400" dirty="0"/>
              <a:t>é um analisador de tráfego de rede, que já vem nativo no </a:t>
            </a:r>
            <a:r>
              <a:rPr lang="pt-BR" sz="2400" dirty="0" err="1"/>
              <a:t>Ubuntu</a:t>
            </a:r>
            <a:r>
              <a:rPr lang="pt-BR" sz="2400" dirty="0"/>
              <a:t>;</a:t>
            </a:r>
          </a:p>
          <a:p>
            <a:r>
              <a:rPr lang="pt-BR" sz="2400" dirty="0"/>
              <a:t>Ele pode ser usado entrando no Terminal e digitando na pasta onde está o arquivo .</a:t>
            </a:r>
            <a:r>
              <a:rPr lang="pt-BR" sz="2400" dirty="0" err="1" smtClean="0"/>
              <a:t>pcap</a:t>
            </a:r>
            <a:r>
              <a:rPr lang="pt-BR" sz="2400" dirty="0" smtClean="0"/>
              <a:t> o seguinte comando:</a:t>
            </a:r>
            <a:endParaRPr lang="pt-BR" sz="2400" dirty="0"/>
          </a:p>
          <a:p>
            <a:pPr lvl="1"/>
            <a:r>
              <a:rPr lang="pt-BR" sz="2000" dirty="0" err="1"/>
              <a:t>tcpdump</a:t>
            </a:r>
            <a:r>
              <a:rPr lang="pt-BR" sz="2000" dirty="0"/>
              <a:t> -</a:t>
            </a:r>
            <a:r>
              <a:rPr lang="pt-BR" sz="2000" dirty="0" err="1"/>
              <a:t>nn</a:t>
            </a:r>
            <a:r>
              <a:rPr lang="pt-BR" sz="2000" dirty="0"/>
              <a:t> -</a:t>
            </a:r>
            <a:r>
              <a:rPr lang="pt-BR" sz="2000" dirty="0" err="1"/>
              <a:t>tt</a:t>
            </a:r>
            <a:r>
              <a:rPr lang="pt-BR" sz="2000" dirty="0"/>
              <a:t> -r “</a:t>
            </a:r>
            <a:r>
              <a:rPr lang="pt-BR" sz="2000" dirty="0" err="1"/>
              <a:t>nomedoarquivo</a:t>
            </a:r>
            <a:r>
              <a:rPr lang="pt-BR" sz="2000" dirty="0"/>
              <a:t>.</a:t>
            </a:r>
            <a:r>
              <a:rPr lang="pt-BR" sz="2000" dirty="0" err="1"/>
              <a:t>pcap</a:t>
            </a:r>
            <a:r>
              <a:rPr lang="pt-BR" sz="2000" dirty="0"/>
              <a:t>”;</a:t>
            </a:r>
          </a:p>
          <a:p>
            <a:pPr lvl="2"/>
            <a:r>
              <a:rPr lang="pt-BR" sz="1600" dirty="0" err="1"/>
              <a:t>tcpdump</a:t>
            </a:r>
            <a:r>
              <a:rPr lang="pt-BR" sz="1600" dirty="0"/>
              <a:t> -</a:t>
            </a:r>
            <a:r>
              <a:rPr lang="pt-BR" sz="1600" dirty="0" err="1"/>
              <a:t>nn</a:t>
            </a:r>
            <a:r>
              <a:rPr lang="pt-BR" sz="1600" dirty="0"/>
              <a:t> -</a:t>
            </a:r>
            <a:r>
              <a:rPr lang="pt-BR" sz="1600" dirty="0" err="1"/>
              <a:t>tt</a:t>
            </a:r>
            <a:r>
              <a:rPr lang="pt-BR" sz="1600" dirty="0"/>
              <a:t> -r </a:t>
            </a:r>
            <a:r>
              <a:rPr lang="pt-BR" sz="1600" dirty="0" err="1"/>
              <a:t>myfirst</a:t>
            </a:r>
            <a:r>
              <a:rPr lang="pt-BR" sz="1600" dirty="0"/>
              <a:t>-0-0.</a:t>
            </a:r>
            <a:r>
              <a:rPr lang="pt-BR" sz="1600" dirty="0" err="1"/>
              <a:t>pcap</a:t>
            </a:r>
            <a:r>
              <a:rPr lang="pt-BR" sz="1600" dirty="0"/>
              <a:t>;</a:t>
            </a:r>
          </a:p>
          <a:p>
            <a:pPr lvl="2"/>
            <a:r>
              <a:rPr lang="pt-BR" sz="1600" dirty="0" err="1"/>
              <a:t>tcpdump</a:t>
            </a:r>
            <a:r>
              <a:rPr lang="pt-BR" sz="1600" dirty="0"/>
              <a:t> -</a:t>
            </a:r>
            <a:r>
              <a:rPr lang="pt-BR" sz="1600" dirty="0" err="1"/>
              <a:t>nn</a:t>
            </a:r>
            <a:r>
              <a:rPr lang="pt-BR" sz="1600" dirty="0"/>
              <a:t> -</a:t>
            </a:r>
            <a:r>
              <a:rPr lang="pt-BR" sz="1600" dirty="0" err="1"/>
              <a:t>tt</a:t>
            </a:r>
            <a:r>
              <a:rPr lang="pt-BR" sz="1600" dirty="0"/>
              <a:t> -r </a:t>
            </a:r>
            <a:r>
              <a:rPr lang="pt-BR" sz="1600" dirty="0" err="1"/>
              <a:t>myfirst</a:t>
            </a:r>
            <a:r>
              <a:rPr lang="pt-BR" sz="1600" dirty="0"/>
              <a:t>-1-0.</a:t>
            </a:r>
            <a:r>
              <a:rPr lang="pt-BR" sz="1600" dirty="0" err="1"/>
              <a:t>pcap</a:t>
            </a:r>
            <a:r>
              <a:rPr lang="pt-BR" sz="1600" dirty="0"/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2050" name="Picture 2" descr="https://lh3.googleusercontent.com/ztXDRb7WtLbZZNPKNjDrkQ0f6vA7_KLB8EchCd86muwaSR0ErGhAKQAOMNG5KgAYWcXLkNaJ3Hzd8fTXNeDeE9XNfVYBjQLhBFNis-x7GW20K1ik0TLZOn2Acz1sFFblvIKjEs_31g"/>
          <p:cNvPicPr>
            <a:picLocks noChangeAspect="1" noChangeArrowheads="1"/>
          </p:cNvPicPr>
          <p:nvPr/>
        </p:nvPicPr>
        <p:blipFill>
          <a:blip r:embed="rId2" cstate="print"/>
          <a:srcRect l="4611" r="43366" b="74285"/>
          <a:stretch>
            <a:fillRect/>
          </a:stretch>
        </p:blipFill>
        <p:spPr bwMode="auto">
          <a:xfrm>
            <a:off x="683568" y="3789040"/>
            <a:ext cx="7286974" cy="2025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GppCom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A meta do GppCom é criar na UFRN um ambiente de </a:t>
            </a:r>
            <a:r>
              <a:rPr lang="pt-BR" sz="2000" b="1" dirty="0" err="1"/>
              <a:t>P&amp;D</a:t>
            </a:r>
            <a:r>
              <a:rPr lang="pt-BR" sz="2000" b="1" dirty="0"/>
              <a:t>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</a:t>
            </a:r>
            <a:r>
              <a:rPr lang="pt-BR" sz="2000" b="1" dirty="0" err="1"/>
              <a:t>vice-coordenador</a:t>
            </a:r>
            <a:r>
              <a:rPr lang="pt-BR" sz="2000" b="1" dirty="0"/>
              <a:t>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lang="pt-BR" sz="2000" b="1" dirty="0">
                <a:hlinkClick r:id="rId2"/>
              </a:rPr>
              <a:t>conheça o </a:t>
            </a:r>
            <a:r>
              <a:rPr lang="pt-BR" sz="2000" b="1" dirty="0" err="1">
                <a:hlinkClick r:id="rId2"/>
              </a:rPr>
              <a:t>portifolio</a:t>
            </a:r>
            <a:r>
              <a:rPr lang="pt-BR" sz="2000" b="1" dirty="0">
                <a:hlinkClick r:id="rId2"/>
              </a:rPr>
              <a:t> do grupo</a:t>
            </a:r>
            <a:r>
              <a:rPr lang="pt-BR" sz="2000" b="1" dirty="0"/>
              <a:t>. </a:t>
            </a:r>
          </a:p>
          <a:p>
            <a:endParaRPr lang="pt-BR" sz="2000" b="1" dirty="0"/>
          </a:p>
          <a:p>
            <a:r>
              <a:rPr lang="pt-BR" sz="2000" b="1" dirty="0"/>
              <a:t>Contato: </a:t>
            </a:r>
            <a:r>
              <a:rPr lang="pt-BR" sz="2000" dirty="0"/>
              <a:t>vicente.gppcom@gmail.com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(1/3)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5184576" cy="5256584"/>
          </a:xfrm>
        </p:spPr>
        <p:txBody>
          <a:bodyPr/>
          <a:lstStyle/>
          <a:p>
            <a:r>
              <a:rPr lang="pt-BR" sz="1800" b="1" dirty="0"/>
              <a:t>Nó:</a:t>
            </a:r>
            <a:r>
              <a:rPr lang="pt-BR" sz="1800" dirty="0"/>
              <a:t> é um dispositivo computacional que se conecta </a:t>
            </a:r>
            <a:r>
              <a:rPr lang="pt-BR" sz="1800" dirty="0" smtClean="0"/>
              <a:t>a uma </a:t>
            </a:r>
            <a:r>
              <a:rPr lang="pt-BR" sz="1800" dirty="0"/>
              <a:t>rede. É </a:t>
            </a:r>
            <a:r>
              <a:rPr lang="pt-BR" sz="1800" dirty="0" smtClean="0"/>
              <a:t>representado </a:t>
            </a:r>
            <a:r>
              <a:rPr lang="pt-BR" sz="1800" dirty="0"/>
              <a:t>pela </a:t>
            </a:r>
            <a:r>
              <a:rPr lang="pt-BR" sz="1800" dirty="0" smtClean="0"/>
              <a:t>classe Node;</a:t>
            </a: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/>
              <a:t>Canal: </a:t>
            </a:r>
            <a:r>
              <a:rPr lang="pt-BR" sz="1800" dirty="0">
                <a:solidFill>
                  <a:srgbClr val="000000"/>
                </a:solidFill>
              </a:rPr>
              <a:t>é o meio de transmissão utilizado para propagar dados através de uma rede. É representado pela classe </a:t>
            </a:r>
            <a:r>
              <a:rPr lang="pt-BR" sz="1800" dirty="0" err="1">
                <a:solidFill>
                  <a:srgbClr val="000000"/>
                </a:solidFill>
              </a:rPr>
              <a:t>Channel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/>
              <a:t>Aplicação</a:t>
            </a:r>
            <a:r>
              <a:rPr lang="pt-BR" sz="1800" b="1" dirty="0"/>
              <a:t>: </a:t>
            </a:r>
            <a:r>
              <a:rPr lang="pt-BR" sz="1800" dirty="0">
                <a:solidFill>
                  <a:srgbClr val="000000"/>
                </a:solidFill>
              </a:rPr>
              <a:t>abstração que gera alguma atividade a ser simulada. É representada pela classe </a:t>
            </a:r>
            <a:r>
              <a:rPr lang="pt-BR" sz="1800" dirty="0" err="1">
                <a:solidFill>
                  <a:srgbClr val="000000"/>
                </a:solidFill>
              </a:rPr>
              <a:t>Application</a:t>
            </a:r>
            <a:r>
              <a:rPr lang="pt-BR" sz="1800" dirty="0">
                <a:solidFill>
                  <a:srgbClr val="000000"/>
                </a:solidFill>
              </a:rPr>
              <a:t>.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1" y="1484785"/>
            <a:ext cx="379303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ector de seta reta 8"/>
          <p:cNvCxnSpPr/>
          <p:nvPr/>
        </p:nvCxnSpPr>
        <p:spPr bwMode="auto">
          <a:xfrm flipH="1">
            <a:off x="8172400" y="1844824"/>
            <a:ext cx="144016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aixaDeTexto 9"/>
          <p:cNvSpPr txBox="1"/>
          <p:nvPr/>
        </p:nvSpPr>
        <p:spPr>
          <a:xfrm>
            <a:off x="8244408" y="141277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Nó</a:t>
            </a:r>
          </a:p>
        </p:txBody>
      </p:sp>
      <p:cxnSp>
        <p:nvCxnSpPr>
          <p:cNvPr id="11" name="Conector de seta reta 10"/>
          <p:cNvCxnSpPr/>
          <p:nvPr/>
        </p:nvCxnSpPr>
        <p:spPr bwMode="auto">
          <a:xfrm flipV="1">
            <a:off x="8244408" y="2708920"/>
            <a:ext cx="14401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Conector de seta reta 12"/>
          <p:cNvCxnSpPr>
            <a:stCxn id="14" idx="0"/>
          </p:cNvCxnSpPr>
          <p:nvPr/>
        </p:nvCxnSpPr>
        <p:spPr bwMode="auto">
          <a:xfrm flipV="1">
            <a:off x="6588224" y="4437112"/>
            <a:ext cx="48223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CaixaDeTexto 13"/>
          <p:cNvSpPr txBox="1"/>
          <p:nvPr/>
        </p:nvSpPr>
        <p:spPr>
          <a:xfrm>
            <a:off x="6348415" y="47251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Nó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668344" y="29969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Canal</a:t>
            </a:r>
          </a:p>
        </p:txBody>
      </p:sp>
      <p:cxnSp>
        <p:nvCxnSpPr>
          <p:cNvPr id="23" name="Conector de seta reta 22"/>
          <p:cNvCxnSpPr>
            <a:stCxn id="24" idx="2"/>
          </p:cNvCxnSpPr>
          <p:nvPr/>
        </p:nvCxnSpPr>
        <p:spPr bwMode="auto">
          <a:xfrm flipH="1">
            <a:off x="7740352" y="1206044"/>
            <a:ext cx="105666" cy="1214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CaixaDeTexto 23"/>
          <p:cNvSpPr txBox="1"/>
          <p:nvPr/>
        </p:nvSpPr>
        <p:spPr>
          <a:xfrm>
            <a:off x="7452320" y="83671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Canal</a:t>
            </a:r>
          </a:p>
        </p:txBody>
      </p:sp>
      <p:cxnSp>
        <p:nvCxnSpPr>
          <p:cNvPr id="26" name="Conector de seta reta 25"/>
          <p:cNvCxnSpPr>
            <a:endCxn id="24581" idx="2"/>
          </p:cNvCxnSpPr>
          <p:nvPr/>
        </p:nvCxnSpPr>
        <p:spPr bwMode="auto">
          <a:xfrm flipV="1">
            <a:off x="6732240" y="4437113"/>
            <a:ext cx="456360" cy="288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Conector de seta reta 28"/>
          <p:cNvCxnSpPr/>
          <p:nvPr/>
        </p:nvCxnSpPr>
        <p:spPr bwMode="auto">
          <a:xfrm flipH="1" flipV="1">
            <a:off x="7308304" y="3789040"/>
            <a:ext cx="64807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CaixaDeTexto 29"/>
          <p:cNvSpPr txBox="1"/>
          <p:nvPr/>
        </p:nvSpPr>
        <p:spPr>
          <a:xfrm>
            <a:off x="7884368" y="39330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Canal</a:t>
            </a:r>
          </a:p>
        </p:txBody>
      </p:sp>
      <p:cxnSp>
        <p:nvCxnSpPr>
          <p:cNvPr id="33" name="Conector de seta reta 32"/>
          <p:cNvCxnSpPr>
            <a:stCxn id="10" idx="2"/>
          </p:cNvCxnSpPr>
          <p:nvPr/>
        </p:nvCxnSpPr>
        <p:spPr bwMode="auto">
          <a:xfrm>
            <a:off x="8484217" y="1782108"/>
            <a:ext cx="192239" cy="2067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onector de seta reta 17"/>
          <p:cNvCxnSpPr/>
          <p:nvPr/>
        </p:nvCxnSpPr>
        <p:spPr bwMode="auto">
          <a:xfrm flipV="1">
            <a:off x="6156176" y="4437112"/>
            <a:ext cx="288032" cy="1296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CaixaDeTexto 18"/>
          <p:cNvSpPr txBox="1"/>
          <p:nvPr/>
        </p:nvSpPr>
        <p:spPr>
          <a:xfrm>
            <a:off x="5364088" y="5733256"/>
            <a:ext cx="122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Aplicação Cliente</a:t>
            </a:r>
          </a:p>
        </p:txBody>
      </p:sp>
      <p:cxnSp>
        <p:nvCxnSpPr>
          <p:cNvPr id="25" name="Conector de seta reta 24"/>
          <p:cNvCxnSpPr/>
          <p:nvPr/>
        </p:nvCxnSpPr>
        <p:spPr bwMode="auto">
          <a:xfrm flipV="1">
            <a:off x="7164288" y="4365104"/>
            <a:ext cx="288032" cy="1296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CaixaDeTexto 26"/>
          <p:cNvSpPr txBox="1"/>
          <p:nvPr/>
        </p:nvSpPr>
        <p:spPr>
          <a:xfrm>
            <a:off x="6948264" y="5661248"/>
            <a:ext cx="122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Servidor de Aplicação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364088" y="332656"/>
            <a:ext cx="1224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Servidor de Aplicação</a:t>
            </a:r>
          </a:p>
        </p:txBody>
      </p:sp>
      <p:cxnSp>
        <p:nvCxnSpPr>
          <p:cNvPr id="31" name="Conector de seta reta 30"/>
          <p:cNvCxnSpPr/>
          <p:nvPr/>
        </p:nvCxnSpPr>
        <p:spPr bwMode="auto">
          <a:xfrm flipH="1">
            <a:off x="5508104" y="1268760"/>
            <a:ext cx="144016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Conector de seta reta 34"/>
          <p:cNvCxnSpPr/>
          <p:nvPr/>
        </p:nvCxnSpPr>
        <p:spPr bwMode="auto">
          <a:xfrm flipH="1">
            <a:off x="5868144" y="1916832"/>
            <a:ext cx="144016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CaixaDeTexto 35"/>
          <p:cNvSpPr txBox="1"/>
          <p:nvPr/>
        </p:nvSpPr>
        <p:spPr>
          <a:xfrm>
            <a:off x="5940152" y="148478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Nó</a:t>
            </a:r>
          </a:p>
        </p:txBody>
      </p:sp>
      <p:cxnSp>
        <p:nvCxnSpPr>
          <p:cNvPr id="37" name="Conector de seta reta 36"/>
          <p:cNvCxnSpPr/>
          <p:nvPr/>
        </p:nvCxnSpPr>
        <p:spPr bwMode="auto">
          <a:xfrm flipV="1">
            <a:off x="5940152" y="2780928"/>
            <a:ext cx="144016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CaixaDeTexto 37"/>
          <p:cNvSpPr txBox="1"/>
          <p:nvPr/>
        </p:nvSpPr>
        <p:spPr>
          <a:xfrm>
            <a:off x="5364088" y="30689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(2/3)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5184576" cy="5256584"/>
          </a:xfrm>
        </p:spPr>
        <p:txBody>
          <a:bodyPr/>
          <a:lstStyle/>
          <a:p>
            <a:r>
              <a:rPr lang="pt-BR" sz="1800" b="1" dirty="0" err="1"/>
              <a:t>NetDevice</a:t>
            </a:r>
            <a:r>
              <a:rPr lang="pt-BR" sz="1800" b="1" dirty="0"/>
              <a:t>: </a:t>
            </a:r>
            <a:r>
              <a:rPr lang="pt-BR" sz="1800" dirty="0"/>
              <a:t>responsável por tornar um nó capaz de se comunicar em </a:t>
            </a:r>
            <a:r>
              <a:rPr lang="pt-BR" sz="1800" dirty="0" smtClean="0"/>
              <a:t>rede. </a:t>
            </a:r>
            <a:r>
              <a:rPr lang="pt-BR" sz="1800" dirty="0"/>
              <a:t>É </a:t>
            </a:r>
            <a:r>
              <a:rPr lang="pt-BR" sz="1800" dirty="0" smtClean="0"/>
              <a:t>representado </a:t>
            </a:r>
            <a:r>
              <a:rPr lang="pt-BR" sz="1800" dirty="0"/>
              <a:t>pela </a:t>
            </a:r>
            <a:r>
              <a:rPr lang="pt-BR" sz="1800" dirty="0" smtClean="0"/>
              <a:t>classe </a:t>
            </a:r>
            <a:r>
              <a:rPr lang="pt-BR" sz="1800" dirty="0" err="1" smtClean="0"/>
              <a:t>NetDevice</a:t>
            </a:r>
            <a:r>
              <a:rPr lang="pt-BR" sz="1800" dirty="0" smtClean="0"/>
              <a:t>;</a:t>
            </a:r>
            <a:endParaRPr lang="pt-BR" sz="1800" dirty="0"/>
          </a:p>
          <a:p>
            <a:pPr lvl="1"/>
            <a:r>
              <a:rPr lang="pt-BR" sz="1600" i="1" dirty="0"/>
              <a:t>Placa de rede + driver.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3" cstate="print"/>
          <a:srcRect l="17985" t="39993" r="51019" b="12747"/>
          <a:stretch>
            <a:fillRect/>
          </a:stretch>
        </p:blipFill>
        <p:spPr bwMode="auto">
          <a:xfrm>
            <a:off x="5615608" y="476672"/>
            <a:ext cx="352839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CaixaDeTexto 38"/>
          <p:cNvSpPr txBox="1"/>
          <p:nvPr/>
        </p:nvSpPr>
        <p:spPr>
          <a:xfrm>
            <a:off x="6228184" y="188640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Anatomia de um AP</a:t>
            </a:r>
          </a:p>
        </p:txBody>
      </p:sp>
      <p:pic>
        <p:nvPicPr>
          <p:cNvPr id="24588" name="Picture 12" descr="http://2.bp.blogspot.com/-j2BGrS0DSeg/TisBhh7JovI/AAAAAAAABkA/IHCFn3QxkbU/s1600/anatomy-tablets-Apple-iPad-2-32GB-WiFi%252B3G-Exploded-View.jpg"/>
          <p:cNvPicPr>
            <a:picLocks noChangeAspect="1" noChangeArrowheads="1"/>
          </p:cNvPicPr>
          <p:nvPr/>
        </p:nvPicPr>
        <p:blipFill>
          <a:blip r:embed="rId4" cstate="print"/>
          <a:srcRect t="1260"/>
          <a:stretch>
            <a:fillRect/>
          </a:stretch>
        </p:blipFill>
        <p:spPr bwMode="auto">
          <a:xfrm>
            <a:off x="0" y="3789041"/>
            <a:ext cx="4144162" cy="3068960"/>
          </a:xfrm>
          <a:prstGeom prst="rect">
            <a:avLst/>
          </a:prstGeom>
          <a:noFill/>
        </p:spPr>
      </p:pic>
      <p:pic>
        <p:nvPicPr>
          <p:cNvPr id="42" name="Picture 14" descr="http://samsung-updates.com/wp-content/uploads/2012/12/break.jpg"/>
          <p:cNvPicPr>
            <a:picLocks noChangeAspect="1" noChangeArrowheads="1"/>
          </p:cNvPicPr>
          <p:nvPr/>
        </p:nvPicPr>
        <p:blipFill>
          <a:blip r:embed="rId5" cstate="print"/>
          <a:srcRect l="30535" t="50444" r="2727" b="12574"/>
          <a:stretch>
            <a:fillRect/>
          </a:stretch>
        </p:blipFill>
        <p:spPr bwMode="auto">
          <a:xfrm>
            <a:off x="5301112" y="4149080"/>
            <a:ext cx="3842887" cy="2708920"/>
          </a:xfrm>
          <a:prstGeom prst="rect">
            <a:avLst/>
          </a:prstGeom>
          <a:noFill/>
        </p:spPr>
      </p:pic>
      <p:sp>
        <p:nvSpPr>
          <p:cNvPr id="43" name="CaixaDeTexto 42"/>
          <p:cNvSpPr txBox="1"/>
          <p:nvPr/>
        </p:nvSpPr>
        <p:spPr>
          <a:xfrm>
            <a:off x="4932040" y="3645024"/>
            <a:ext cx="42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Telefones móveis (vários </a:t>
            </a:r>
            <a:r>
              <a:rPr lang="pt-BR" b="1" dirty="0" err="1"/>
              <a:t>NetDevices</a:t>
            </a:r>
            <a:r>
              <a:rPr lang="pt-BR" b="1" dirty="0"/>
              <a:t> em um nó)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(3/3)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b="1" dirty="0" err="1"/>
              <a:t>Topology</a:t>
            </a:r>
            <a:r>
              <a:rPr lang="pt-BR" sz="2000" b="1" dirty="0"/>
              <a:t> </a:t>
            </a:r>
            <a:r>
              <a:rPr lang="pt-BR" sz="2000" b="1" dirty="0" err="1"/>
              <a:t>Helper</a:t>
            </a:r>
            <a:r>
              <a:rPr lang="pt-BR" sz="2000" b="1" dirty="0"/>
              <a:t>: </a:t>
            </a:r>
            <a:r>
              <a:rPr lang="pt-BR" sz="2000" dirty="0"/>
              <a:t>é um assistente que implementa funções rotineiras de criação de componentes;</a:t>
            </a:r>
          </a:p>
          <a:p>
            <a:pPr lvl="1"/>
            <a:r>
              <a:rPr lang="pt-BR" sz="1600" dirty="0"/>
              <a:t>Assistente de configurações automáticas (default) de várias classes do </a:t>
            </a:r>
            <a:r>
              <a:rPr lang="pt-BR" sz="1600" dirty="0" smtClean="0"/>
              <a:t>ns-3 </a:t>
            </a:r>
            <a:r>
              <a:rPr lang="pt-BR" sz="1600" dirty="0"/>
              <a:t>(elementos de rede).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1028" name="Picture 4" descr="http://dist.alternativeto.net/s/15b33344-0abb-e111-bcba-0025902c7e73_2_full.png?format=jpg&amp;width=1900"/>
          <p:cNvPicPr>
            <a:picLocks noChangeAspect="1" noChangeArrowheads="1"/>
          </p:cNvPicPr>
          <p:nvPr/>
        </p:nvPicPr>
        <p:blipFill rotWithShape="1">
          <a:blip r:embed="rId3" cstate="print"/>
          <a:srcRect l="4968" t="14895" r="8081" b="27389"/>
          <a:stretch/>
        </p:blipFill>
        <p:spPr bwMode="auto">
          <a:xfrm>
            <a:off x="1547664" y="2852936"/>
            <a:ext cx="5853556" cy="25922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Echo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Protocolo definido na </a:t>
            </a:r>
            <a:r>
              <a:rPr lang="pt-BR" sz="2000" b="1" dirty="0"/>
              <a:t>RFC 862 (</a:t>
            </a:r>
            <a:r>
              <a:rPr lang="pt-BR" sz="2000" b="1" dirty="0">
                <a:hlinkClick r:id="rId3"/>
              </a:rPr>
              <a:t>https://tools.ietf.org/html/rfc862</a:t>
            </a:r>
            <a:r>
              <a:rPr lang="pt-BR" sz="2000" dirty="0"/>
              <a:t>)</a:t>
            </a:r>
          </a:p>
          <a:p>
            <a:pPr lvl="1"/>
            <a:r>
              <a:rPr lang="pt-BR" sz="1800" dirty="0"/>
              <a:t>Maio, 1983;</a:t>
            </a:r>
          </a:p>
          <a:p>
            <a:pPr lvl="1"/>
            <a:r>
              <a:rPr lang="pt-BR" sz="1800" dirty="0"/>
              <a:t>Definido para TCP e UDP;</a:t>
            </a:r>
          </a:p>
          <a:p>
            <a:r>
              <a:rPr lang="en-US" sz="2000" dirty="0"/>
              <a:t>TCP Based Echo Service (</a:t>
            </a:r>
            <a:r>
              <a:rPr lang="en-US" sz="2000" dirty="0" err="1"/>
              <a:t>texto</a:t>
            </a:r>
            <a:r>
              <a:rPr lang="en-US" sz="2000" dirty="0"/>
              <a:t> original </a:t>
            </a:r>
            <a:r>
              <a:rPr lang="en-US" sz="2000" dirty="0" err="1"/>
              <a:t>da</a:t>
            </a:r>
            <a:r>
              <a:rPr lang="en-US" sz="2000" dirty="0"/>
              <a:t> RFC862)</a:t>
            </a:r>
          </a:p>
          <a:p>
            <a:pPr lvl="1"/>
            <a:r>
              <a:rPr lang="en-US" sz="1800" dirty="0"/>
              <a:t>One echo service is defined as a connection based application on TCP. A server listens for TCP connections on TCP port 7. Once a connection is established any data received is sent back. This continues until the calling user terminates the connection. </a:t>
            </a:r>
          </a:p>
          <a:p>
            <a:r>
              <a:rPr lang="en-US" sz="2000" dirty="0"/>
              <a:t>UDP Based Echo Service (</a:t>
            </a:r>
            <a:r>
              <a:rPr lang="en-US" sz="2000" dirty="0" err="1"/>
              <a:t>texto</a:t>
            </a:r>
            <a:r>
              <a:rPr lang="en-US" sz="2000" dirty="0"/>
              <a:t> original </a:t>
            </a:r>
            <a:r>
              <a:rPr lang="en-US" sz="2000" dirty="0" err="1"/>
              <a:t>da</a:t>
            </a:r>
            <a:r>
              <a:rPr lang="en-US" sz="2000" dirty="0"/>
              <a:t> RFC862)</a:t>
            </a:r>
          </a:p>
          <a:p>
            <a:pPr lvl="1"/>
            <a:r>
              <a:rPr lang="en-US" sz="1800" dirty="0"/>
              <a:t>Another echo service is defined as a datagram based application on UDP. A server listens for UDP </a:t>
            </a:r>
            <a:r>
              <a:rPr lang="en-US" sz="1800" dirty="0" err="1"/>
              <a:t>datagrams</a:t>
            </a:r>
            <a:r>
              <a:rPr lang="en-US" sz="1800" dirty="0"/>
              <a:t> on UDP port 7. When a datagram is received, the data from it is sent back in an answering datagram.</a:t>
            </a:r>
          </a:p>
          <a:p>
            <a:r>
              <a:rPr lang="en-US" sz="2000" dirty="0"/>
              <a:t>ICMP (echo request e echo reply) </a:t>
            </a:r>
            <a:r>
              <a:rPr lang="en-US" sz="2000" dirty="0" err="1"/>
              <a:t>definido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b="1" dirty="0"/>
              <a:t>RFC 792</a:t>
            </a:r>
            <a:r>
              <a:rPr lang="en-US" sz="2000" dirty="0"/>
              <a:t> (</a:t>
            </a:r>
            <a:r>
              <a:rPr lang="en-US" sz="2000" dirty="0">
                <a:hlinkClick r:id="rId4"/>
              </a:rPr>
              <a:t>https://tools.ietf.org/html/rfc792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Echo request e echo reply </a:t>
            </a:r>
            <a:r>
              <a:rPr lang="en-US" sz="1800" dirty="0" err="1"/>
              <a:t>são</a:t>
            </a:r>
            <a:r>
              <a:rPr lang="en-US" sz="1800" dirty="0"/>
              <a:t> </a:t>
            </a:r>
            <a:r>
              <a:rPr lang="en-US" sz="1800" dirty="0" err="1"/>
              <a:t>tipos</a:t>
            </a:r>
            <a:r>
              <a:rPr lang="en-US" sz="1800" dirty="0"/>
              <a:t> de </a:t>
            </a:r>
            <a:r>
              <a:rPr lang="en-US" sz="1800" dirty="0" err="1"/>
              <a:t>mensagem</a:t>
            </a:r>
            <a:r>
              <a:rPr lang="en-US" sz="1800" dirty="0"/>
              <a:t> ICMP </a:t>
            </a:r>
            <a:r>
              <a:rPr lang="pt-BR" sz="1800" dirty="0"/>
              <a:t>usados para testar a conexão</a:t>
            </a:r>
            <a:r>
              <a:rPr lang="en-US" sz="1800" dirty="0"/>
              <a:t>.</a:t>
            </a:r>
          </a:p>
          <a:p>
            <a:pPr lvl="1"/>
            <a:endParaRPr lang="pt-BR" sz="1800" dirty="0"/>
          </a:p>
          <a:p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 </a:t>
            </a:r>
            <a:r>
              <a:rPr lang="pt-BR" dirty="0" err="1"/>
              <a:t>e</a:t>
            </a:r>
            <a:r>
              <a:rPr lang="pt-BR" dirty="0" err="1" smtClean="0"/>
              <a:t>cho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72608"/>
          </a:xfrm>
        </p:spPr>
        <p:txBody>
          <a:bodyPr/>
          <a:lstStyle/>
          <a:p>
            <a:r>
              <a:rPr lang="pt-BR" sz="2400" dirty="0"/>
              <a:t>O remetente envia um </a:t>
            </a:r>
            <a:r>
              <a:rPr lang="pt-BR" sz="2400" i="1" dirty="0" err="1"/>
              <a:t>echo</a:t>
            </a:r>
            <a:r>
              <a:rPr lang="pt-BR" sz="2400" i="1" dirty="0"/>
              <a:t> </a:t>
            </a:r>
            <a:r>
              <a:rPr lang="pt-BR" sz="2400" i="1" dirty="0" err="1"/>
              <a:t>request</a:t>
            </a:r>
            <a:r>
              <a:rPr lang="pt-BR" sz="2400" dirty="0"/>
              <a:t>;</a:t>
            </a:r>
          </a:p>
          <a:p>
            <a:r>
              <a:rPr lang="pt-BR" sz="2400" dirty="0"/>
              <a:t>Se a conexão for estabelecida, o destinatário envia um </a:t>
            </a:r>
            <a:r>
              <a:rPr lang="pt-BR" sz="2400" i="1" dirty="0" err="1"/>
              <a:t>echo</a:t>
            </a:r>
            <a:r>
              <a:rPr lang="pt-BR" sz="2400" i="1" dirty="0"/>
              <a:t> </a:t>
            </a:r>
            <a:r>
              <a:rPr lang="pt-BR" sz="2400" i="1" dirty="0" err="1"/>
              <a:t>reply</a:t>
            </a:r>
            <a:r>
              <a:rPr lang="pt-BR" sz="2400" i="1" dirty="0"/>
              <a:t> </a:t>
            </a:r>
            <a:r>
              <a:rPr lang="pt-BR" sz="2400" dirty="0"/>
              <a:t>confirmando a conexão;</a:t>
            </a:r>
          </a:p>
          <a:p>
            <a:r>
              <a:rPr lang="pt-BR" sz="2400" dirty="0"/>
              <a:t>Caso contrário, uma mensagem de erro é enviada para o remetente.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84984"/>
            <a:ext cx="5441454" cy="295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</a:t>
            </a:r>
            <a:r>
              <a:rPr lang="pt-BR" dirty="0" smtClean="0"/>
              <a:t>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Será criada uma rede cliente-servidor simples;</a:t>
            </a:r>
          </a:p>
          <a:p>
            <a:r>
              <a:rPr lang="pt-BR" sz="2400" dirty="0"/>
              <a:t>O canal será do tipo ponto a ponto (</a:t>
            </a:r>
            <a:r>
              <a:rPr lang="pt-BR" sz="2400" i="1" dirty="0"/>
              <a:t>Point </a:t>
            </a:r>
            <a:r>
              <a:rPr lang="pt-BR" sz="2400" i="1" dirty="0" err="1"/>
              <a:t>to</a:t>
            </a:r>
            <a:r>
              <a:rPr lang="pt-BR" sz="2400" i="1" dirty="0"/>
              <a:t> Point</a:t>
            </a:r>
            <a:r>
              <a:rPr lang="pt-BR" sz="2400" dirty="0"/>
              <a:t>) sem perdas;</a:t>
            </a:r>
          </a:p>
          <a:p>
            <a:r>
              <a:rPr lang="pt-BR" sz="2400" dirty="0"/>
              <a:t>O cliente enviará um pacote do tipo </a:t>
            </a:r>
            <a:r>
              <a:rPr lang="pt-BR" sz="2400" i="1" dirty="0" err="1"/>
              <a:t>echo</a:t>
            </a:r>
            <a:r>
              <a:rPr lang="pt-BR" sz="2400" i="1" dirty="0"/>
              <a:t> </a:t>
            </a:r>
            <a:r>
              <a:rPr lang="pt-BR" sz="2400" i="1" dirty="0" err="1"/>
              <a:t>request</a:t>
            </a:r>
            <a:r>
              <a:rPr lang="pt-BR" sz="2400" dirty="0"/>
              <a:t>;</a:t>
            </a:r>
          </a:p>
          <a:p>
            <a:r>
              <a:rPr lang="pt-BR" sz="2400" dirty="0"/>
              <a:t>O servidor responderá à requisição com um </a:t>
            </a:r>
            <a:r>
              <a:rPr lang="pt-BR" sz="2400" i="1" dirty="0" err="1"/>
              <a:t>echo</a:t>
            </a:r>
            <a:r>
              <a:rPr lang="pt-BR" sz="2400" i="1" dirty="0"/>
              <a:t> </a:t>
            </a:r>
            <a:r>
              <a:rPr lang="pt-BR" sz="2400" i="1" dirty="0" err="1"/>
              <a:t>reply</a:t>
            </a:r>
            <a:r>
              <a:rPr lang="pt-BR" sz="2400" dirty="0"/>
              <a:t>;</a:t>
            </a:r>
          </a:p>
          <a:p>
            <a:r>
              <a:rPr lang="pt-BR" sz="2400" dirty="0"/>
              <a:t>O pacote será visualizado por algumas ferramentas.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4365104"/>
            <a:ext cx="3695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</TotalTime>
  <Words>1612</Words>
  <Application>Microsoft Office PowerPoint</Application>
  <PresentationFormat>On-screen Show (4:3)</PresentationFormat>
  <Paragraphs>256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Times New Roman</vt:lpstr>
      <vt:lpstr>Technology at work design template</vt:lpstr>
      <vt:lpstr>PowerPoint Presentation</vt:lpstr>
      <vt:lpstr>Objetivos do hands-on</vt:lpstr>
      <vt:lpstr>Projeto ns-3</vt:lpstr>
      <vt:lpstr>Conceitos (1/3)</vt:lpstr>
      <vt:lpstr>Conceitos (2/3)</vt:lpstr>
      <vt:lpstr>Conceitos (3/3)</vt:lpstr>
      <vt:lpstr>Echo</vt:lpstr>
      <vt:lpstr>Algoritmo echo</vt:lpstr>
      <vt:lpstr>Descrição do experimento</vt:lpstr>
      <vt:lpstr>Módulos</vt:lpstr>
      <vt:lpstr>Mensagens de registro</vt:lpstr>
      <vt:lpstr>Módulos</vt:lpstr>
      <vt:lpstr>Criação dos nós</vt:lpstr>
      <vt:lpstr>Point to point</vt:lpstr>
      <vt:lpstr>NetDevice</vt:lpstr>
      <vt:lpstr>Internet e Endereçamento (1/2)</vt:lpstr>
      <vt:lpstr>Internet e Endereçamento (2/2)</vt:lpstr>
      <vt:lpstr>Aplicação (1/3)</vt:lpstr>
      <vt:lpstr>Aplicação (2/3)</vt:lpstr>
      <vt:lpstr>Aplicação (3/3)</vt:lpstr>
      <vt:lpstr>Representação final</vt:lpstr>
      <vt:lpstr>Simulador</vt:lpstr>
      <vt:lpstr>Portas</vt:lpstr>
      <vt:lpstr>Portas do TCP e UDP (1/2)</vt:lpstr>
      <vt:lpstr>Portas do TCP e UDP (2/2)</vt:lpstr>
      <vt:lpstr>Rastreamento usando o pcap</vt:lpstr>
      <vt:lpstr>Abrindo o .pcap no Wireshark (1/5)</vt:lpstr>
      <vt:lpstr>Abrindo o .pcap no Wireshark (2/5)</vt:lpstr>
      <vt:lpstr>Abrindo o .pcap no Wireshark (3/5)</vt:lpstr>
      <vt:lpstr>Abrindo o .pcap no Wireshark (4/5)</vt:lpstr>
      <vt:lpstr>Abrindo o .pcap no Wireshark (5/5)</vt:lpstr>
      <vt:lpstr>Abrindo o .pcap no tcpdump</vt:lpstr>
      <vt:lpstr>Sobre o GppCom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Juliana</dc:creator>
  <cp:lastModifiedBy>Daniel Flor</cp:lastModifiedBy>
  <cp:revision>576</cp:revision>
  <dcterms:created xsi:type="dcterms:W3CDTF">2010-09-08T14:21:37Z</dcterms:created>
  <dcterms:modified xsi:type="dcterms:W3CDTF">2018-07-23T04:24:51Z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